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9" r:id="rId3"/>
    <p:sldId id="280" r:id="rId4"/>
    <p:sldId id="281" r:id="rId5"/>
    <p:sldId id="283" r:id="rId6"/>
    <p:sldId id="282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96EC1-1C65-4563-B2F4-0A0975F2E221}" type="datetimeFigureOut">
              <a:rPr lang="en-MY" smtClean="0"/>
              <a:pPr/>
              <a:t>9/4/2020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CEBC24-B670-4E5A-831E-B10DA1BA227E}" type="slidenum">
              <a:rPr lang="en-MY" smtClean="0"/>
              <a:pPr/>
              <a:t>‹#›</a:t>
            </a:fld>
            <a:endParaRPr lang="en-M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EBC24-B670-4E5A-831E-B10DA1BA227E}" type="slidenum">
              <a:rPr lang="en-MY" smtClean="0"/>
              <a:pPr/>
              <a:t>7</a:t>
            </a:fld>
            <a:endParaRPr lang="en-MY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4D6F-1215-4E85-831E-C3A95C85FD5C}" type="datetimeFigureOut">
              <a:rPr lang="en-MY" smtClean="0"/>
              <a:pPr/>
              <a:t>9/4/2020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67F0-2640-4482-8B51-267A9C5E13D5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4D6F-1215-4E85-831E-C3A95C85FD5C}" type="datetimeFigureOut">
              <a:rPr lang="en-MY" smtClean="0"/>
              <a:pPr/>
              <a:t>9/4/2020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67F0-2640-4482-8B51-267A9C5E13D5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4D6F-1215-4E85-831E-C3A95C85FD5C}" type="datetimeFigureOut">
              <a:rPr lang="en-MY" smtClean="0"/>
              <a:pPr/>
              <a:t>9/4/2020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67F0-2640-4482-8B51-267A9C5E13D5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4D6F-1215-4E85-831E-C3A95C85FD5C}" type="datetimeFigureOut">
              <a:rPr lang="en-MY" smtClean="0"/>
              <a:pPr/>
              <a:t>9/4/2020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67F0-2640-4482-8B51-267A9C5E13D5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4D6F-1215-4E85-831E-C3A95C85FD5C}" type="datetimeFigureOut">
              <a:rPr lang="en-MY" smtClean="0"/>
              <a:pPr/>
              <a:t>9/4/2020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67F0-2640-4482-8B51-267A9C5E13D5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4D6F-1215-4E85-831E-C3A95C85FD5C}" type="datetimeFigureOut">
              <a:rPr lang="en-MY" smtClean="0"/>
              <a:pPr/>
              <a:t>9/4/2020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67F0-2640-4482-8B51-267A9C5E13D5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4D6F-1215-4E85-831E-C3A95C85FD5C}" type="datetimeFigureOut">
              <a:rPr lang="en-MY" smtClean="0"/>
              <a:pPr/>
              <a:t>9/4/2020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67F0-2640-4482-8B51-267A9C5E13D5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4D6F-1215-4E85-831E-C3A95C85FD5C}" type="datetimeFigureOut">
              <a:rPr lang="en-MY" smtClean="0"/>
              <a:pPr/>
              <a:t>9/4/2020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67F0-2640-4482-8B51-267A9C5E13D5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4D6F-1215-4E85-831E-C3A95C85FD5C}" type="datetimeFigureOut">
              <a:rPr lang="en-MY" smtClean="0"/>
              <a:pPr/>
              <a:t>9/4/2020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67F0-2640-4482-8B51-267A9C5E13D5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4D6F-1215-4E85-831E-C3A95C85FD5C}" type="datetimeFigureOut">
              <a:rPr lang="en-MY" smtClean="0"/>
              <a:pPr/>
              <a:t>9/4/2020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67F0-2640-4482-8B51-267A9C5E13D5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4D6F-1215-4E85-831E-C3A95C85FD5C}" type="datetimeFigureOut">
              <a:rPr lang="en-MY" smtClean="0"/>
              <a:pPr/>
              <a:t>9/4/2020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67F0-2640-4482-8B51-267A9C5E13D5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14D6F-1215-4E85-831E-C3A95C85FD5C}" type="datetimeFigureOut">
              <a:rPr lang="en-MY" smtClean="0"/>
              <a:pPr/>
              <a:t>9/4/2020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167F0-2640-4482-8B51-267A9C5E13D5}" type="slidenum">
              <a:rPr lang="en-MY" smtClean="0"/>
              <a:pPr/>
              <a:t>‹#›</a:t>
            </a:fld>
            <a:endParaRPr lang="en-M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0.wav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1.wav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2.wav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3.wav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4.wav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5.wav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6.wav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wa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wav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.wav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8.wav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9.wa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Structure and Functional Biology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</a:t>
            </a:r>
            <a:r>
              <a:rPr lang="en-US" dirty="0" smtClean="0"/>
              <a:t>Week online Lecture (2/3)</a:t>
            </a:r>
            <a:endParaRPr lang="en-US" dirty="0" smtClean="0"/>
          </a:p>
          <a:p>
            <a:r>
              <a:rPr lang="en-US" dirty="0" smtClean="0"/>
              <a:t>Dr. </a:t>
            </a:r>
            <a:r>
              <a:rPr lang="en-US" dirty="0" err="1" smtClean="0"/>
              <a:t>Farrukh</a:t>
            </a:r>
            <a:r>
              <a:rPr lang="en-US" dirty="0" smtClean="0"/>
              <a:t> </a:t>
            </a:r>
            <a:r>
              <a:rPr lang="en-US" dirty="0" err="1" smtClean="0"/>
              <a:t>Jamil</a:t>
            </a:r>
            <a:endParaRPr lang="en-MY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z="3600"/>
              <a:t>Methylmalonyl-coenzyme A Mutase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86400" y="1295400"/>
            <a:ext cx="3505200" cy="54102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400"/>
              <a:t>One exception, the inside of the barrel methylmalonyl-coenzyme A mutase  is lined by small hydrophilic side chains (serine and threonine) from the </a:t>
            </a:r>
            <a:r>
              <a:rPr lang="en-US" sz="2400">
                <a:latin typeface="Symbol" pitchFamily="18" charset="2"/>
              </a:rPr>
              <a:t>b</a:t>
            </a:r>
            <a:r>
              <a:rPr lang="en-US" sz="2400"/>
              <a:t> strands, which creates a hole in the middle where one of the substrate molecules, coenzyme A (green), binds along the axis of the barrel from one end to the other.</a:t>
            </a:r>
          </a:p>
        </p:txBody>
      </p:sp>
      <p:pic>
        <p:nvPicPr>
          <p:cNvPr id="26628" name="Picture 4" descr="FIG4_4"/>
          <p:cNvPicPr>
            <a:picLocks noChangeAspect="1" noChangeArrowheads="1"/>
          </p:cNvPicPr>
          <p:nvPr/>
        </p:nvPicPr>
        <p:blipFill>
          <a:blip r:embed="rId3" cstate="print"/>
          <a:srcRect b="5725"/>
          <a:stretch>
            <a:fillRect/>
          </a:stretch>
        </p:blipFill>
        <p:spPr bwMode="auto">
          <a:xfrm>
            <a:off x="381000" y="1219200"/>
            <a:ext cx="4967288" cy="5334000"/>
          </a:xfrm>
          <a:prstGeom prst="rect">
            <a:avLst/>
          </a:prstGeom>
          <a:noFill/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Coenzyme A (CoA)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2" name="Picture 4" descr="F17-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9400" y="1524000"/>
            <a:ext cx="8585200" cy="4346575"/>
          </a:xfrm>
          <a:prstGeom prst="rect">
            <a:avLst/>
          </a:prstGeom>
          <a:noFill/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4876800" cy="1143000"/>
          </a:xfrm>
        </p:spPr>
        <p:txBody>
          <a:bodyPr/>
          <a:lstStyle/>
          <a:p>
            <a:r>
              <a:rPr lang="en-US" sz="4000">
                <a:latin typeface="Symbol" pitchFamily="18" charset="2"/>
              </a:rPr>
              <a:t>a/b</a:t>
            </a:r>
            <a:r>
              <a:rPr lang="en-US" sz="4000"/>
              <a:t> Barrel Active Site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828800"/>
            <a:ext cx="4800600" cy="4648200"/>
          </a:xfrm>
        </p:spPr>
        <p:txBody>
          <a:bodyPr/>
          <a:lstStyle/>
          <a:p>
            <a:r>
              <a:rPr lang="en-US" sz="2400"/>
              <a:t>The active site in all </a:t>
            </a:r>
            <a:r>
              <a:rPr lang="en-US" sz="2400">
                <a:latin typeface="Symbol" pitchFamily="18" charset="2"/>
              </a:rPr>
              <a:t>a/b</a:t>
            </a:r>
            <a:r>
              <a:rPr lang="en-US" sz="2400"/>
              <a:t> barrels is a pocket formed by the loop regions that connect the carboxy ends of the </a:t>
            </a:r>
            <a:r>
              <a:rPr lang="en-US" sz="2400">
                <a:latin typeface="Symbol" pitchFamily="18" charset="2"/>
              </a:rPr>
              <a:t>b </a:t>
            </a:r>
            <a:r>
              <a:rPr lang="en-US" sz="2400"/>
              <a:t>strands with the adjacent </a:t>
            </a:r>
            <a:r>
              <a:rPr lang="en-US" sz="2400">
                <a:latin typeface="Symbol" pitchFamily="18" charset="2"/>
              </a:rPr>
              <a:t>a</a:t>
            </a:r>
            <a:r>
              <a:rPr lang="en-US" sz="2400"/>
              <a:t> helices (a). </a:t>
            </a:r>
          </a:p>
        </p:txBody>
      </p:sp>
      <p:pic>
        <p:nvPicPr>
          <p:cNvPr id="28676" name="Picture 4" descr="FIG4_8"/>
          <p:cNvPicPr>
            <a:picLocks noChangeAspect="1" noChangeArrowheads="1"/>
          </p:cNvPicPr>
          <p:nvPr/>
        </p:nvPicPr>
        <p:blipFill>
          <a:blip r:embed="rId3" cstate="print"/>
          <a:srcRect l="46907" b="7387"/>
          <a:stretch>
            <a:fillRect/>
          </a:stretch>
        </p:blipFill>
        <p:spPr bwMode="auto">
          <a:xfrm>
            <a:off x="5029200" y="2362200"/>
            <a:ext cx="3924300" cy="4140200"/>
          </a:xfrm>
          <a:prstGeom prst="rect">
            <a:avLst/>
          </a:prstGeom>
          <a:noFill/>
        </p:spPr>
      </p:pic>
      <p:pic>
        <p:nvPicPr>
          <p:cNvPr id="28677" name="Picture 5" descr="FIG4_8"/>
          <p:cNvPicPr>
            <a:picLocks noChangeAspect="1" noChangeArrowheads="1"/>
          </p:cNvPicPr>
          <p:nvPr/>
        </p:nvPicPr>
        <p:blipFill>
          <a:blip r:embed="rId3" cstate="print"/>
          <a:srcRect r="56186" b="50000"/>
          <a:stretch>
            <a:fillRect/>
          </a:stretch>
        </p:blipFill>
        <p:spPr bwMode="auto">
          <a:xfrm>
            <a:off x="5562600" y="304800"/>
            <a:ext cx="3238500" cy="2235200"/>
          </a:xfrm>
          <a:prstGeom prst="rect">
            <a:avLst/>
          </a:prstGeom>
          <a:noFill/>
        </p:spPr>
      </p:pic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212725" y="3886200"/>
            <a:ext cx="4359275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sz="2400">
                <a:latin typeface="Times New Roman" pitchFamily="18" charset="0"/>
              </a:rPr>
              <a:t>  A view from the top of</a:t>
            </a:r>
          </a:p>
          <a:p>
            <a:r>
              <a:rPr lang="en-US" sz="2400">
                <a:latin typeface="Times New Roman" pitchFamily="18" charset="0"/>
              </a:rPr>
              <a:t>   the barrel of the active site of     </a:t>
            </a:r>
          </a:p>
          <a:p>
            <a:r>
              <a:rPr lang="en-US" sz="2400">
                <a:latin typeface="Times New Roman" pitchFamily="18" charset="0"/>
              </a:rPr>
              <a:t>   the enzyme RuBisCo (ribulose </a:t>
            </a:r>
          </a:p>
          <a:p>
            <a:r>
              <a:rPr lang="en-US" sz="2400">
                <a:latin typeface="Times New Roman" pitchFamily="18" charset="0"/>
              </a:rPr>
              <a:t>   bisphosphate carboxylase),    </a:t>
            </a:r>
          </a:p>
          <a:p>
            <a:r>
              <a:rPr lang="en-US" sz="2400">
                <a:latin typeface="Times New Roman" pitchFamily="18" charset="0"/>
              </a:rPr>
              <a:t>   which is involved in CO2 </a:t>
            </a:r>
          </a:p>
          <a:p>
            <a:r>
              <a:rPr lang="en-US" sz="2400">
                <a:latin typeface="Times New Roman" pitchFamily="18" charset="0"/>
              </a:rPr>
              <a:t>   fixation in plants (b).</a:t>
            </a:r>
          </a:p>
        </p:txBody>
      </p:sp>
      <p:pic>
        <p:nvPicPr>
          <p:cNvPr id="7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4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/>
              <a:t>Open </a:t>
            </a:r>
            <a:r>
              <a:rPr lang="en-US">
                <a:latin typeface="Symbol" pitchFamily="18" charset="2"/>
              </a:rPr>
              <a:t>a/b</a:t>
            </a:r>
            <a:r>
              <a:rPr lang="en-US"/>
              <a:t> Sheet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8750" y="1308100"/>
            <a:ext cx="3730625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Open twisted </a:t>
            </a:r>
            <a:r>
              <a:rPr lang="en-US" sz="2400">
                <a:latin typeface="Symbol" pitchFamily="18" charset="2"/>
              </a:rPr>
              <a:t>b</a:t>
            </a:r>
            <a:r>
              <a:rPr lang="en-US" sz="2400"/>
              <a:t> sheet is surrounded by </a:t>
            </a:r>
            <a:r>
              <a:rPr lang="en-US" sz="2400">
                <a:latin typeface="Symbol" pitchFamily="18" charset="2"/>
              </a:rPr>
              <a:t>a</a:t>
            </a:r>
            <a:r>
              <a:rPr lang="en-US" sz="2400"/>
              <a:t>-helices on both sides of the </a:t>
            </a:r>
            <a:r>
              <a:rPr lang="en-US" sz="2400">
                <a:latin typeface="Symbol" pitchFamily="18" charset="2"/>
              </a:rPr>
              <a:t>b</a:t>
            </a:r>
            <a:r>
              <a:rPr lang="en-US" sz="2400"/>
              <a:t>-sheet.</a:t>
            </a:r>
          </a:p>
          <a:p>
            <a:pPr>
              <a:lnSpc>
                <a:spcPct val="90000"/>
              </a:lnSpc>
            </a:pPr>
            <a:r>
              <a:rPr lang="en-US" sz="2400"/>
              <a:t>Examples of different types of open twisted </a:t>
            </a:r>
            <a:r>
              <a:rPr lang="en-US" sz="2400">
                <a:latin typeface="Symbol" pitchFamily="18" charset="2"/>
              </a:rPr>
              <a:t>a/b</a:t>
            </a:r>
            <a:r>
              <a:rPr lang="en-US" sz="2400"/>
              <a:t> structures (a) the FMN-binding redox protein Flavodoxin and (b) the enzyme adenylate kinase, which catalyzes the reaction AMP + ATP </a:t>
            </a:r>
            <a:r>
              <a:rPr lang="en-US" sz="2400">
                <a:cs typeface="Times New Roman" pitchFamily="18" charset="0"/>
              </a:rPr>
              <a:t>&lt;=&gt;</a:t>
            </a:r>
            <a:r>
              <a:rPr lang="en-US" sz="2400"/>
              <a:t> 2ADP.</a:t>
            </a:r>
          </a:p>
        </p:txBody>
      </p:sp>
      <p:pic>
        <p:nvPicPr>
          <p:cNvPr id="29700" name="Picture 4" descr="FIG4_14A"/>
          <p:cNvPicPr>
            <a:picLocks noChangeAspect="1" noChangeArrowheads="1"/>
          </p:cNvPicPr>
          <p:nvPr/>
        </p:nvPicPr>
        <p:blipFill>
          <a:blip r:embed="rId3" cstate="print"/>
          <a:srcRect b="8134"/>
          <a:stretch>
            <a:fillRect/>
          </a:stretch>
        </p:blipFill>
        <p:spPr bwMode="auto">
          <a:xfrm>
            <a:off x="3843338" y="1192213"/>
            <a:ext cx="5181600" cy="4251325"/>
          </a:xfrm>
          <a:prstGeom prst="rect">
            <a:avLst/>
          </a:prstGeom>
          <a:noFill/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7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79375" y="0"/>
            <a:ext cx="9031288" cy="711200"/>
          </a:xfrm>
        </p:spPr>
        <p:txBody>
          <a:bodyPr>
            <a:normAutofit fontScale="90000"/>
          </a:bodyPr>
          <a:lstStyle/>
          <a:p>
            <a:r>
              <a:rPr lang="en-US" sz="3600"/>
              <a:t>Active Site of Open </a:t>
            </a:r>
            <a:r>
              <a:rPr lang="en-US" sz="3600">
                <a:latin typeface="Symbol" pitchFamily="18" charset="2"/>
              </a:rPr>
              <a:t>a/b</a:t>
            </a:r>
            <a:r>
              <a:rPr lang="en-US" sz="3600"/>
              <a:t> Sheet</a:t>
            </a:r>
            <a:r>
              <a:rPr lang="en-US"/>
              <a:t> 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0175" y="868363"/>
            <a:ext cx="4289425" cy="4237037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10000"/>
              </a:spcBef>
            </a:pPr>
            <a:r>
              <a:rPr lang="en-US" sz="2000"/>
              <a:t>There are always two adjacent </a:t>
            </a:r>
            <a:r>
              <a:rPr lang="en-US" sz="2000">
                <a:latin typeface="Symbol" pitchFamily="18" charset="2"/>
              </a:rPr>
              <a:t>b</a:t>
            </a:r>
            <a:r>
              <a:rPr lang="en-US" sz="2000"/>
              <a:t>-strands on opposite sides of a </a:t>
            </a:r>
            <a:r>
              <a:rPr lang="en-US" sz="2000">
                <a:latin typeface="Symbol" pitchFamily="18" charset="2"/>
              </a:rPr>
              <a:t>b</a:t>
            </a:r>
            <a:r>
              <a:rPr lang="en-US" sz="2000"/>
              <a:t>-sheet. One of the loops from one of these two </a:t>
            </a:r>
            <a:r>
              <a:rPr lang="en-US" sz="2000">
                <a:latin typeface="Symbol" pitchFamily="18" charset="2"/>
              </a:rPr>
              <a:t>b</a:t>
            </a:r>
            <a:r>
              <a:rPr lang="en-US" sz="2000"/>
              <a:t>-strands goes above the </a:t>
            </a:r>
            <a:r>
              <a:rPr lang="en-US" sz="2000">
                <a:latin typeface="Symbol" pitchFamily="18" charset="2"/>
              </a:rPr>
              <a:t>b</a:t>
            </a:r>
            <a:r>
              <a:rPr lang="en-US" sz="2000"/>
              <a:t>-sheet, whereas the  other loop goes below, which creates a crevice outside the edge of the </a:t>
            </a:r>
            <a:r>
              <a:rPr lang="en-US" sz="2000">
                <a:latin typeface="Symbol" pitchFamily="18" charset="2"/>
              </a:rPr>
              <a:t>b</a:t>
            </a:r>
            <a:r>
              <a:rPr lang="en-US" sz="2000"/>
              <a:t>-sheet between two loops.</a:t>
            </a:r>
          </a:p>
          <a:p>
            <a:pPr>
              <a:lnSpc>
                <a:spcPct val="85000"/>
              </a:lnSpc>
              <a:spcBef>
                <a:spcPct val="10000"/>
              </a:spcBef>
            </a:pPr>
            <a:endParaRPr lang="en-US" sz="2000"/>
          </a:p>
          <a:p>
            <a:pPr>
              <a:lnSpc>
                <a:spcPct val="85000"/>
              </a:lnSpc>
              <a:spcBef>
                <a:spcPct val="10000"/>
              </a:spcBef>
            </a:pPr>
            <a:r>
              <a:rPr lang="en-US" sz="2000"/>
              <a:t>Almost all binding sites in this class of proteins are located in crevices at the carboxy end of the </a:t>
            </a:r>
            <a:r>
              <a:rPr lang="en-US" sz="2000">
                <a:latin typeface="Symbol" pitchFamily="18" charset="2"/>
              </a:rPr>
              <a:t>b</a:t>
            </a:r>
            <a:r>
              <a:rPr lang="en-US" sz="2000"/>
              <a:t> sheet.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187325" y="5133975"/>
            <a:ext cx="9021763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5000"/>
              </a:lnSpc>
              <a:buFontTx/>
              <a:buChar char="•"/>
            </a:pPr>
            <a:r>
              <a:rPr lang="en-US" sz="2000">
                <a:latin typeface="Times New Roman" pitchFamily="18" charset="0"/>
              </a:rPr>
              <a:t>A schematic view of the active site of tyrosyl-tRNA synthetase. Tyrosyl adenylate,</a:t>
            </a:r>
          </a:p>
          <a:p>
            <a:pPr>
              <a:lnSpc>
                <a:spcPct val="95000"/>
              </a:lnSpc>
            </a:pPr>
            <a:r>
              <a:rPr lang="en-US" sz="2000">
                <a:latin typeface="Times New Roman" pitchFamily="18" charset="0"/>
              </a:rPr>
              <a:t> the product of the first reaction catalyzed by the enzyme, is bound to two loop </a:t>
            </a:r>
          </a:p>
          <a:p>
            <a:pPr>
              <a:lnSpc>
                <a:spcPct val="95000"/>
              </a:lnSpc>
            </a:pPr>
            <a:r>
              <a:rPr lang="en-US" sz="2000">
                <a:latin typeface="Times New Roman" pitchFamily="18" charset="0"/>
              </a:rPr>
              <a:t>regions: residues 38 - 47, which form the loop after </a:t>
            </a:r>
            <a:r>
              <a:rPr lang="en-US" sz="2000">
                <a:latin typeface="Symbol" pitchFamily="18" charset="2"/>
              </a:rPr>
              <a:t>b </a:t>
            </a:r>
            <a:r>
              <a:rPr lang="en-US" sz="2000">
                <a:latin typeface="Times New Roman" pitchFamily="18" charset="0"/>
              </a:rPr>
              <a:t>strand 2, and residues 190 - 193, </a:t>
            </a:r>
          </a:p>
          <a:p>
            <a:pPr>
              <a:lnSpc>
                <a:spcPct val="95000"/>
              </a:lnSpc>
            </a:pPr>
            <a:r>
              <a:rPr lang="en-US" sz="2000">
                <a:latin typeface="Times New Roman" pitchFamily="18" charset="0"/>
              </a:rPr>
              <a:t>which form the loop after </a:t>
            </a:r>
            <a:r>
              <a:rPr lang="en-US" sz="2000">
                <a:latin typeface="Symbol" pitchFamily="18" charset="2"/>
              </a:rPr>
              <a:t>b </a:t>
            </a:r>
            <a:r>
              <a:rPr lang="en-US" sz="2000">
                <a:latin typeface="Times New Roman" pitchFamily="18" charset="0"/>
              </a:rPr>
              <a:t>strand 5. The tyrosine and adenylate moieties are bound </a:t>
            </a:r>
          </a:p>
          <a:p>
            <a:pPr>
              <a:lnSpc>
                <a:spcPct val="95000"/>
              </a:lnSpc>
            </a:pPr>
            <a:r>
              <a:rPr lang="en-US" sz="2000">
                <a:latin typeface="Times New Roman" pitchFamily="18" charset="0"/>
              </a:rPr>
              <a:t>on opposite sides of the </a:t>
            </a:r>
            <a:r>
              <a:rPr lang="en-US" sz="2000">
                <a:latin typeface="Symbol" pitchFamily="18" charset="2"/>
              </a:rPr>
              <a:t>b </a:t>
            </a:r>
            <a:r>
              <a:rPr lang="en-US" sz="2000">
                <a:latin typeface="Times New Roman" pitchFamily="18" charset="0"/>
              </a:rPr>
              <a:t>sheet outside the carboxy ends of </a:t>
            </a:r>
            <a:r>
              <a:rPr lang="en-US" sz="2000">
                <a:latin typeface="Symbol" pitchFamily="18" charset="2"/>
              </a:rPr>
              <a:t>b </a:t>
            </a:r>
            <a:r>
              <a:rPr lang="en-US" sz="2000">
                <a:latin typeface="Times New Roman" pitchFamily="18" charset="0"/>
              </a:rPr>
              <a:t>strands 2 and 5.</a:t>
            </a:r>
          </a:p>
        </p:txBody>
      </p:sp>
      <p:pic>
        <p:nvPicPr>
          <p:cNvPr id="30725" name="Picture 5" descr="FIG4_16"/>
          <p:cNvPicPr>
            <a:picLocks noChangeAspect="1" noChangeArrowheads="1"/>
          </p:cNvPicPr>
          <p:nvPr/>
        </p:nvPicPr>
        <p:blipFill>
          <a:blip r:embed="rId3" cstate="print"/>
          <a:srcRect t="122" b="8925"/>
          <a:stretch>
            <a:fillRect/>
          </a:stretch>
        </p:blipFill>
        <p:spPr bwMode="auto">
          <a:xfrm>
            <a:off x="4987925" y="808038"/>
            <a:ext cx="3824288" cy="4076700"/>
          </a:xfrm>
          <a:prstGeom prst="rect">
            <a:avLst/>
          </a:prstGeom>
          <a:noFill/>
        </p:spPr>
      </p:pic>
      <p:pic>
        <p:nvPicPr>
          <p:cNvPr id="6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8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4953000" cy="1143000"/>
          </a:xfrm>
        </p:spPr>
        <p:txBody>
          <a:bodyPr/>
          <a:lstStyle/>
          <a:p>
            <a:r>
              <a:rPr lang="en-US">
                <a:latin typeface="Symbol" pitchFamily="18" charset="2"/>
              </a:rPr>
              <a:t>a/b</a:t>
            </a:r>
            <a:r>
              <a:rPr lang="en-US"/>
              <a:t>–horseshoe Fold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2895600"/>
            <a:ext cx="7315200" cy="35052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>
                <a:latin typeface="Symbol" pitchFamily="18" charset="2"/>
              </a:rPr>
              <a:t>a/b</a:t>
            </a:r>
            <a:r>
              <a:rPr lang="en-US" sz="2400"/>
              <a:t> –horseshoe Fold is formed by amino acid sequences that contain repetitive  regions of a specific pattern of </a:t>
            </a:r>
            <a:r>
              <a:rPr lang="en-US" sz="2400">
                <a:latin typeface="Symbol" pitchFamily="18" charset="2"/>
              </a:rPr>
              <a:t>a</a:t>
            </a:r>
            <a:r>
              <a:rPr lang="en-US" sz="2400"/>
              <a:t> helices and </a:t>
            </a:r>
            <a:r>
              <a:rPr lang="en-US" sz="2400">
                <a:latin typeface="Symbol" pitchFamily="18" charset="2"/>
              </a:rPr>
              <a:t>b</a:t>
            </a:r>
            <a:r>
              <a:rPr lang="en-US" sz="2400"/>
              <a:t>-strands.  The </a:t>
            </a:r>
            <a:r>
              <a:rPr lang="en-US" sz="2400">
                <a:latin typeface="Symbol" pitchFamily="18" charset="2"/>
              </a:rPr>
              <a:t>b </a:t>
            </a:r>
            <a:r>
              <a:rPr lang="en-US" sz="2400"/>
              <a:t>strands form a curved parallel </a:t>
            </a:r>
            <a:r>
              <a:rPr lang="en-US" sz="2400">
                <a:latin typeface="Symbol" pitchFamily="18" charset="2"/>
              </a:rPr>
              <a:t>b </a:t>
            </a:r>
            <a:r>
              <a:rPr lang="en-US" sz="2400"/>
              <a:t>sheet with all the </a:t>
            </a:r>
            <a:r>
              <a:rPr lang="en-US" sz="2400">
                <a:latin typeface="Symbol" pitchFamily="18" charset="2"/>
              </a:rPr>
              <a:t>a</a:t>
            </a:r>
            <a:r>
              <a:rPr lang="en-US" sz="2400"/>
              <a:t> helices on the outside.</a:t>
            </a:r>
          </a:p>
          <a:p>
            <a:pPr>
              <a:buFontTx/>
              <a:buNone/>
            </a:pPr>
            <a:r>
              <a:rPr lang="en-US" sz="2400"/>
              <a:t>Schematic diagram of the structure of the ribonuclease inhibitor. The molecule, which is built up by repetitive </a:t>
            </a:r>
            <a:r>
              <a:rPr lang="en-US" sz="2400">
                <a:latin typeface="Symbol" pitchFamily="18" charset="2"/>
              </a:rPr>
              <a:t>b-</a:t>
            </a:r>
            <a:r>
              <a:rPr lang="en-US" sz="2400"/>
              <a:t>loop-</a:t>
            </a:r>
            <a:r>
              <a:rPr lang="en-US" sz="2400">
                <a:latin typeface="Symbol" pitchFamily="18" charset="2"/>
              </a:rPr>
              <a:t>a</a:t>
            </a:r>
            <a:r>
              <a:rPr lang="en-US" sz="2400"/>
              <a:t> motifs, resembles a horseshoe with a 17-stranded parallel </a:t>
            </a:r>
            <a:r>
              <a:rPr lang="en-US" sz="2400">
                <a:latin typeface="Symbol" pitchFamily="18" charset="2"/>
              </a:rPr>
              <a:t>b </a:t>
            </a:r>
            <a:r>
              <a:rPr lang="en-US" sz="2400"/>
              <a:t>sheet on the inside and 16 </a:t>
            </a:r>
            <a:r>
              <a:rPr lang="en-US" sz="2400">
                <a:latin typeface="Symbol" pitchFamily="18" charset="2"/>
              </a:rPr>
              <a:t>a</a:t>
            </a:r>
            <a:r>
              <a:rPr lang="en-US" sz="2400"/>
              <a:t> helices on the outside.</a:t>
            </a:r>
          </a:p>
        </p:txBody>
      </p:sp>
      <p:pic>
        <p:nvPicPr>
          <p:cNvPr id="31748" name="Picture 4" descr="FIG4_11"/>
          <p:cNvPicPr>
            <a:picLocks noChangeAspect="1" noChangeArrowheads="1"/>
          </p:cNvPicPr>
          <p:nvPr/>
        </p:nvPicPr>
        <p:blipFill>
          <a:blip r:embed="rId3" cstate="print"/>
          <a:srcRect b="8545"/>
          <a:stretch>
            <a:fillRect/>
          </a:stretch>
        </p:blipFill>
        <p:spPr bwMode="auto">
          <a:xfrm>
            <a:off x="5486400" y="0"/>
            <a:ext cx="2971800" cy="2827338"/>
          </a:xfrm>
          <a:prstGeom prst="rect">
            <a:avLst/>
          </a:prstGeom>
          <a:noFill/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0"/>
            <a:ext cx="5867400" cy="1143000"/>
          </a:xfrm>
        </p:spPr>
        <p:txBody>
          <a:bodyPr/>
          <a:lstStyle/>
          <a:p>
            <a:r>
              <a:rPr lang="en-US"/>
              <a:t>Leucine-rich Motifs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0" y="2590800"/>
            <a:ext cx="53340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/>
              <a:t>Consensus amino acid sequence and secondary structure of the leucine-rich motifs of type A and type B. “X” denotes any amino acid; “a” denotes an aliphatic amino acid. Conserved residues are shown in bold in type B.</a:t>
            </a:r>
          </a:p>
          <a:p>
            <a:pPr>
              <a:lnSpc>
                <a:spcPct val="90000"/>
              </a:lnSpc>
            </a:pPr>
            <a:r>
              <a:rPr lang="en-US" sz="2200"/>
              <a:t>In the ribonuclease inhibitor, leucine residues 2, 5, and 7 from the </a:t>
            </a:r>
            <a:r>
              <a:rPr lang="en-US" sz="2200">
                <a:latin typeface="Symbol" pitchFamily="18" charset="2"/>
              </a:rPr>
              <a:t>b</a:t>
            </a:r>
            <a:r>
              <a:rPr lang="en-US" sz="2200"/>
              <a:t> strand pack against leucine residues 17, 20, and 24 from the </a:t>
            </a:r>
            <a:r>
              <a:rPr lang="en-US" sz="2200">
                <a:latin typeface="Symbol" pitchFamily="18" charset="2"/>
              </a:rPr>
              <a:t>a</a:t>
            </a:r>
            <a:r>
              <a:rPr lang="en-US" sz="2200"/>
              <a:t> helix as well as leucine residue 12 from the loop to form a hydrophobic core between the </a:t>
            </a:r>
            <a:r>
              <a:rPr lang="en-US" sz="2200">
                <a:latin typeface="Symbol" pitchFamily="18" charset="2"/>
              </a:rPr>
              <a:t>b</a:t>
            </a:r>
            <a:r>
              <a:rPr lang="en-US" sz="2200"/>
              <a:t> strand and the </a:t>
            </a:r>
            <a:r>
              <a:rPr lang="en-US" sz="2200">
                <a:latin typeface="Symbol" pitchFamily="18" charset="2"/>
              </a:rPr>
              <a:t>a</a:t>
            </a:r>
            <a:r>
              <a:rPr lang="en-US" sz="2200"/>
              <a:t> helix.</a:t>
            </a:r>
            <a:r>
              <a:rPr lang="en-US" sz="2000"/>
              <a:t> </a:t>
            </a:r>
          </a:p>
        </p:txBody>
      </p:sp>
      <p:pic>
        <p:nvPicPr>
          <p:cNvPr id="32773" name="Picture 5" descr="FIG4_10"/>
          <p:cNvPicPr>
            <a:picLocks noChangeAspect="1" noChangeArrowheads="1"/>
          </p:cNvPicPr>
          <p:nvPr/>
        </p:nvPicPr>
        <p:blipFill>
          <a:blip r:embed="rId3" cstate="print"/>
          <a:srcRect b="20833"/>
          <a:stretch>
            <a:fillRect/>
          </a:stretch>
        </p:blipFill>
        <p:spPr bwMode="auto">
          <a:xfrm>
            <a:off x="381000" y="914400"/>
            <a:ext cx="8382000" cy="1633538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223837" y="3357564"/>
            <a:ext cx="4019552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5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Domains in Tertiary structures</a:t>
            </a:r>
            <a:br>
              <a:rPr lang="en-US" dirty="0" smtClean="0"/>
            </a:br>
            <a:r>
              <a:rPr lang="en-US" dirty="0" smtClean="0"/>
              <a:t>(Last </a:t>
            </a:r>
            <a:r>
              <a:rPr lang="en-US" dirty="0" err="1" smtClean="0"/>
              <a:t>lec</a:t>
            </a:r>
            <a:r>
              <a:rPr lang="en-US" dirty="0" smtClean="0"/>
              <a:t> revision)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 dirty="0"/>
          </a:p>
        </p:txBody>
      </p:sp>
      <p:pic>
        <p:nvPicPr>
          <p:cNvPr id="4" name="Picture 3" descr="domain fold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825" y="1330325"/>
            <a:ext cx="8915400" cy="4643438"/>
          </a:xfrm>
          <a:prstGeom prst="rect">
            <a:avLst/>
          </a:prstGeom>
          <a:noFill/>
        </p:spPr>
      </p:pic>
      <p:sp>
        <p:nvSpPr>
          <p:cNvPr id="6" name="Left Brace 5"/>
          <p:cNvSpPr/>
          <p:nvPr/>
        </p:nvSpPr>
        <p:spPr>
          <a:xfrm>
            <a:off x="2743200" y="2590800"/>
            <a:ext cx="502919" cy="2209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ight Brace 6"/>
          <p:cNvSpPr/>
          <p:nvPr/>
        </p:nvSpPr>
        <p:spPr>
          <a:xfrm>
            <a:off x="4267200" y="2590800"/>
            <a:ext cx="685800" cy="2286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Helix folds</a:t>
            </a:r>
            <a:endParaRPr lang="en-MY" dirty="0"/>
          </a:p>
        </p:txBody>
      </p:sp>
      <p:pic>
        <p:nvPicPr>
          <p:cNvPr id="4" name="Picture 4" descr="1gcn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-253911" y="2964017"/>
            <a:ext cx="4029167" cy="1364983"/>
          </a:xfrm>
          <a:prstGeom prst="rect">
            <a:avLst/>
          </a:prstGeom>
          <a:noFill/>
        </p:spPr>
      </p:pic>
      <p:pic>
        <p:nvPicPr>
          <p:cNvPr id="5" name="Picture 4" descr="FIG3_3"/>
          <p:cNvPicPr>
            <a:picLocks noChangeAspect="1" noChangeArrowheads="1"/>
          </p:cNvPicPr>
          <p:nvPr/>
        </p:nvPicPr>
        <p:blipFill>
          <a:blip r:embed="rId4" cstate="print"/>
          <a:srcRect r="46091"/>
          <a:stretch>
            <a:fillRect/>
          </a:stretch>
        </p:blipFill>
        <p:spPr bwMode="auto">
          <a:xfrm>
            <a:off x="2971800" y="1600200"/>
            <a:ext cx="2101850" cy="4038600"/>
          </a:xfrm>
          <a:prstGeom prst="rect">
            <a:avLst/>
          </a:prstGeom>
          <a:noFill/>
        </p:spPr>
      </p:pic>
      <p:pic>
        <p:nvPicPr>
          <p:cNvPr id="6" name="Picture 4" descr="FIG3_6"/>
          <p:cNvPicPr>
            <a:picLocks noChangeAspect="1" noChangeArrowheads="1"/>
          </p:cNvPicPr>
          <p:nvPr/>
        </p:nvPicPr>
        <p:blipFill>
          <a:blip r:embed="rId5" cstate="print"/>
          <a:srcRect l="4675"/>
          <a:stretch>
            <a:fillRect/>
          </a:stretch>
        </p:blipFill>
        <p:spPr bwMode="auto">
          <a:xfrm>
            <a:off x="5029200" y="2057400"/>
            <a:ext cx="3886200" cy="32226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143000" y="5791200"/>
            <a:ext cx="7239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α		</a:t>
            </a:r>
            <a:r>
              <a:rPr lang="en-US" dirty="0" smtClean="0"/>
              <a:t> </a:t>
            </a:r>
            <a:r>
              <a:rPr lang="en-US" dirty="0" smtClean="0"/>
              <a:t>          </a:t>
            </a:r>
            <a:r>
              <a:rPr lang="en-US" dirty="0" err="1" smtClean="0"/>
              <a:t>α</a:t>
            </a:r>
            <a:r>
              <a:rPr lang="en-US" dirty="0" smtClean="0"/>
              <a:t> </a:t>
            </a:r>
            <a:r>
              <a:rPr lang="en-US" dirty="0" err="1" smtClean="0"/>
              <a:t>α</a:t>
            </a:r>
            <a:r>
              <a:rPr lang="en-US" dirty="0" smtClean="0"/>
              <a:t>   		</a:t>
            </a:r>
            <a:r>
              <a:rPr lang="en-US" dirty="0" smtClean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α</a:t>
            </a:r>
            <a:r>
              <a:rPr lang="en-US" dirty="0" smtClean="0"/>
              <a:t> </a:t>
            </a:r>
            <a:r>
              <a:rPr lang="en-US" dirty="0" err="1" smtClean="0"/>
              <a:t>α</a:t>
            </a:r>
            <a:r>
              <a:rPr lang="en-US" dirty="0" smtClean="0"/>
              <a:t> </a:t>
            </a:r>
            <a:r>
              <a:rPr lang="en-US" dirty="0" err="1" smtClean="0"/>
              <a:t>α</a:t>
            </a:r>
            <a:r>
              <a:rPr lang="en-US" dirty="0" smtClean="0"/>
              <a:t> </a:t>
            </a:r>
            <a:r>
              <a:rPr lang="en-US" dirty="0" err="1" smtClean="0"/>
              <a:t>α</a:t>
            </a:r>
            <a:r>
              <a:rPr lang="en-US" dirty="0" smtClean="0"/>
              <a:t>                                           </a:t>
            </a:r>
            <a:endParaRPr lang="en-MY" dirty="0"/>
          </a:p>
        </p:txBody>
      </p:sp>
      <p:pic>
        <p:nvPicPr>
          <p:cNvPr id="8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6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Helix folds</a:t>
            </a:r>
            <a:endParaRPr lang="en-MY" dirty="0"/>
          </a:p>
        </p:txBody>
      </p:sp>
      <p:pic>
        <p:nvPicPr>
          <p:cNvPr id="4" name="Picture 4" descr="FIG3_10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b="3430"/>
          <a:stretch>
            <a:fillRect/>
          </a:stretch>
        </p:blipFill>
        <p:spPr bwMode="auto">
          <a:xfrm>
            <a:off x="2203909" y="1600200"/>
            <a:ext cx="4736181" cy="452596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581400" y="6324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α</a:t>
            </a:r>
            <a:r>
              <a:rPr lang="en-US" baseline="30000" dirty="0" smtClean="0"/>
              <a:t>8</a:t>
            </a:r>
            <a:endParaRPr lang="en-MY" baseline="30000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Quiz/Work Sheet</a:t>
            </a:r>
            <a:endParaRPr lang="en-MY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905000"/>
            <a:ext cx="7620000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47800" y="62484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Identify the different domains in the protein</a:t>
            </a:r>
            <a:r>
              <a:rPr lang="en-US" dirty="0" smtClean="0"/>
              <a:t>. </a:t>
            </a:r>
            <a:endParaRPr lang="en-MY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one example of each four domains given in slide 3 and 4. </a:t>
            </a:r>
          </a:p>
          <a:p>
            <a:r>
              <a:rPr lang="en-US" dirty="0" smtClean="0"/>
              <a:t>What is difference between peptides and proteins.</a:t>
            </a:r>
          </a:p>
          <a:p>
            <a:endParaRPr lang="en-MY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/>
              <a:t>Alpha/Beta Structure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7924800" cy="4114800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Alpha/beta domains are found in many proteins.</a:t>
            </a:r>
          </a:p>
          <a:p>
            <a:r>
              <a:rPr lang="en-US" sz="2400"/>
              <a:t>The most regular and common domain structures consist of repeating beta-alpha-beta super-secondary units, such that the outer layer of the structure is composed of alpha helices packing against a central core of parallel beta sheets. These folds are called alpha/beta, or wound alpha beta.</a:t>
            </a:r>
          </a:p>
          <a:p>
            <a:r>
              <a:rPr lang="en-US" sz="2400"/>
              <a:t>There are three main classes  </a:t>
            </a:r>
          </a:p>
          <a:p>
            <a:pPr>
              <a:buFontTx/>
              <a:buNone/>
            </a:pPr>
            <a:r>
              <a:rPr lang="en-US" sz="2400"/>
              <a:t>of </a:t>
            </a:r>
            <a:r>
              <a:rPr lang="en-US" sz="2400">
                <a:latin typeface="Symbol" pitchFamily="18" charset="2"/>
              </a:rPr>
              <a:t>a/b</a:t>
            </a:r>
            <a:r>
              <a:rPr lang="en-US" sz="2400"/>
              <a:t> proteins (</a:t>
            </a:r>
            <a:r>
              <a:rPr lang="en-US" sz="2400">
                <a:latin typeface="Symbol" pitchFamily="18" charset="2"/>
              </a:rPr>
              <a:t>b-a-b</a:t>
            </a:r>
            <a:r>
              <a:rPr lang="en-US" sz="2400"/>
              <a:t>):</a:t>
            </a:r>
          </a:p>
          <a:p>
            <a:pPr lvl="1"/>
            <a:r>
              <a:rPr lang="en-US" sz="2400"/>
              <a:t>TIM barrel</a:t>
            </a:r>
          </a:p>
          <a:p>
            <a:pPr lvl="1"/>
            <a:r>
              <a:rPr lang="en-US" sz="2400"/>
              <a:t>Rossman Fold (open sheets)</a:t>
            </a:r>
          </a:p>
          <a:p>
            <a:pPr lvl="1"/>
            <a:r>
              <a:rPr lang="en-US" sz="2400"/>
              <a:t>Horseshoe fold </a:t>
            </a:r>
          </a:p>
        </p:txBody>
      </p:sp>
      <p:pic>
        <p:nvPicPr>
          <p:cNvPr id="23556" name="Picture 4" descr="FIG4_1"/>
          <p:cNvPicPr>
            <a:picLocks noChangeAspect="1" noChangeArrowheads="1"/>
          </p:cNvPicPr>
          <p:nvPr/>
        </p:nvPicPr>
        <p:blipFill>
          <a:blip r:embed="rId4" cstate="print"/>
          <a:srcRect r="51666" b="33366"/>
          <a:stretch>
            <a:fillRect/>
          </a:stretch>
        </p:blipFill>
        <p:spPr bwMode="auto">
          <a:xfrm>
            <a:off x="5715000" y="3733800"/>
            <a:ext cx="2286000" cy="2206625"/>
          </a:xfrm>
          <a:prstGeom prst="rect">
            <a:avLst/>
          </a:prstGeom>
          <a:noFill/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5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459413" y="274638"/>
            <a:ext cx="3227387" cy="1143000"/>
          </a:xfrm>
        </p:spPr>
        <p:txBody>
          <a:bodyPr>
            <a:normAutofit fontScale="90000"/>
          </a:bodyPr>
          <a:lstStyle/>
          <a:p>
            <a:r>
              <a:rPr lang="en-US" sz="4000"/>
              <a:t>TIM Barrel</a:t>
            </a:r>
            <a:br>
              <a:rPr lang="en-US" sz="4000"/>
            </a:br>
            <a:endParaRPr lang="en-US" sz="4000"/>
          </a:p>
        </p:txBody>
      </p:sp>
      <p:pic>
        <p:nvPicPr>
          <p:cNvPr id="24579" name="Picture 3" descr="FIG4_1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 r="52013" b="9259"/>
          <a:stretch>
            <a:fillRect/>
          </a:stretch>
        </p:blipFill>
        <p:spPr>
          <a:xfrm>
            <a:off x="601663" y="457200"/>
            <a:ext cx="3970337" cy="5257800"/>
          </a:xfrm>
          <a:noFill/>
          <a:ln/>
        </p:spPr>
      </p:pic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4953000" y="1752600"/>
            <a:ext cx="381000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sz="2400">
                <a:latin typeface="Times New Roman" pitchFamily="18" charset="0"/>
              </a:rPr>
              <a:t>  A core of twisted parallel </a:t>
            </a:r>
            <a:r>
              <a:rPr lang="en-US" sz="2400">
                <a:latin typeface="Symbol" pitchFamily="18" charset="2"/>
              </a:rPr>
              <a:t>b</a:t>
            </a:r>
            <a:r>
              <a:rPr lang="en-US" sz="2400">
                <a:latin typeface="Times New Roman" pitchFamily="18" charset="0"/>
              </a:rPr>
              <a:t> strands arranged close together, like the staves of a barrel. </a:t>
            </a:r>
          </a:p>
          <a:p>
            <a:pPr>
              <a:buFontTx/>
              <a:buChar char="•"/>
            </a:pPr>
            <a:r>
              <a:rPr lang="en-US" sz="2400">
                <a:latin typeface="Times New Roman" pitchFamily="18" charset="0"/>
              </a:rPr>
              <a:t>  Here shows a closed barrel  exemplified by schematic and topological diagrams for the enzyme triosephosphate isomerase.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1658938" y="5670550"/>
            <a:ext cx="63420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The </a:t>
            </a:r>
            <a:r>
              <a:rPr lang="en-US" sz="2400">
                <a:latin typeface="Symbol" pitchFamily="18" charset="2"/>
              </a:rPr>
              <a:t>b-a-b</a:t>
            </a:r>
            <a:r>
              <a:rPr lang="en-US" sz="2400">
                <a:latin typeface="Times New Roman" pitchFamily="18" charset="0"/>
              </a:rPr>
              <a:t> motifs are connected sequentially, and</a:t>
            </a:r>
          </a:p>
          <a:p>
            <a:r>
              <a:rPr lang="en-US" sz="2400">
                <a:latin typeface="Symbol" pitchFamily="18" charset="2"/>
              </a:rPr>
              <a:t>a</a:t>
            </a:r>
            <a:r>
              <a:rPr lang="en-US" sz="2400">
                <a:latin typeface="Times New Roman" pitchFamily="18" charset="0"/>
              </a:rPr>
              <a:t> helices are on the same side of the </a:t>
            </a:r>
            <a:r>
              <a:rPr lang="en-US" sz="2400">
                <a:latin typeface="Symbol" pitchFamily="18" charset="2"/>
              </a:rPr>
              <a:t>b</a:t>
            </a:r>
            <a:r>
              <a:rPr lang="en-US" sz="2400">
                <a:latin typeface="Times New Roman" pitchFamily="18" charset="0"/>
              </a:rPr>
              <a:t> sheet.</a:t>
            </a:r>
          </a:p>
        </p:txBody>
      </p:sp>
      <p:pic>
        <p:nvPicPr>
          <p:cNvPr id="6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924800" cy="762000"/>
          </a:xfrm>
        </p:spPr>
        <p:txBody>
          <a:bodyPr/>
          <a:lstStyle/>
          <a:p>
            <a:r>
              <a:rPr lang="en-US"/>
              <a:t>Properties of </a:t>
            </a:r>
            <a:r>
              <a:rPr lang="en-US" sz="4000"/>
              <a:t>TIM Barrel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4495800"/>
            <a:ext cx="8686800" cy="2590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In most </a:t>
            </a:r>
            <a:r>
              <a:rPr lang="en-US" sz="2400">
                <a:latin typeface="Symbol" pitchFamily="18" charset="2"/>
              </a:rPr>
              <a:t>a/b</a:t>
            </a:r>
            <a:r>
              <a:rPr lang="en-US" sz="2400"/>
              <a:t>-barrel structures the eight </a:t>
            </a:r>
            <a:r>
              <a:rPr lang="en-US" sz="2400">
                <a:latin typeface="Symbol" pitchFamily="18" charset="2"/>
              </a:rPr>
              <a:t>b</a:t>
            </a:r>
            <a:r>
              <a:rPr lang="en-US" sz="2400"/>
              <a:t> strands of the barrel enclose a tightly packed hydrophobic core formed entirely by side chains from the </a:t>
            </a:r>
            <a:r>
              <a:rPr lang="en-US" sz="2400">
                <a:latin typeface="Symbol" pitchFamily="18" charset="2"/>
              </a:rPr>
              <a:t>b</a:t>
            </a:r>
            <a:r>
              <a:rPr lang="en-US" sz="2400"/>
              <a:t> strands. The core is arranged in three layers, with each layer containing four side chains from alternate </a:t>
            </a:r>
            <a:r>
              <a:rPr lang="en-US" sz="2400">
                <a:latin typeface="Symbol" pitchFamily="18" charset="2"/>
              </a:rPr>
              <a:t>b </a:t>
            </a:r>
            <a:r>
              <a:rPr lang="en-US" sz="2400"/>
              <a:t>strands. The schematic diagram shows this packing arrangement in the </a:t>
            </a:r>
            <a:r>
              <a:rPr lang="en-US" sz="2400">
                <a:latin typeface="Symbol" pitchFamily="18" charset="2"/>
              </a:rPr>
              <a:t>a/b</a:t>
            </a:r>
            <a:r>
              <a:rPr lang="en-US" sz="2400"/>
              <a:t> barrel of the enzyme glycolate oxidase.</a:t>
            </a:r>
          </a:p>
        </p:txBody>
      </p:sp>
      <p:pic>
        <p:nvPicPr>
          <p:cNvPr id="25604" name="Picture 4" descr="FIG4_3"/>
          <p:cNvPicPr>
            <a:picLocks noChangeAspect="1" noChangeArrowheads="1"/>
          </p:cNvPicPr>
          <p:nvPr/>
        </p:nvPicPr>
        <p:blipFill>
          <a:blip r:embed="rId3" cstate="print"/>
          <a:srcRect b="9134"/>
          <a:stretch>
            <a:fillRect/>
          </a:stretch>
        </p:blipFill>
        <p:spPr bwMode="auto">
          <a:xfrm>
            <a:off x="685800" y="762000"/>
            <a:ext cx="3886200" cy="3794125"/>
          </a:xfrm>
          <a:prstGeom prst="rect">
            <a:avLst/>
          </a:prstGeom>
          <a:noFill/>
        </p:spPr>
      </p:pic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5029200" y="1066800"/>
            <a:ext cx="381000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"/>
            </a:pPr>
            <a:r>
              <a:rPr lang="en-US" sz="2400">
                <a:latin typeface="Symbol" pitchFamily="18" charset="2"/>
              </a:rPr>
              <a:t>  a/b</a:t>
            </a:r>
            <a:r>
              <a:rPr lang="en-US" sz="2400">
                <a:latin typeface="Times New Roman" pitchFamily="18" charset="0"/>
              </a:rPr>
              <a:t>-barrel has been found in more than 15 proteins. </a:t>
            </a:r>
          </a:p>
          <a:p>
            <a:pPr>
              <a:buFont typeface="Wingdings" pitchFamily="2" charset="2"/>
              <a:buChar char=""/>
            </a:pPr>
            <a:r>
              <a:rPr lang="en-US" sz="2400">
                <a:latin typeface="Times New Roman" pitchFamily="18" charset="0"/>
              </a:rPr>
              <a:t>  Most of them are enzymes with completely different amino acid sequences and different functions.  </a:t>
            </a:r>
          </a:p>
          <a:p>
            <a:pPr>
              <a:buFont typeface="Wingdings" pitchFamily="2" charset="2"/>
              <a:buChar char=""/>
            </a:pPr>
            <a:r>
              <a:rPr lang="en-US" sz="2400">
                <a:latin typeface="Times New Roman" pitchFamily="18" charset="0"/>
              </a:rPr>
              <a:t>  Branched hydrophobic side chains dominate the core of this class of proteins.</a:t>
            </a:r>
          </a:p>
        </p:txBody>
      </p:sp>
      <p:pic>
        <p:nvPicPr>
          <p:cNvPr id="6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83F5BB8602934E901C379216D58FB7" ma:contentTypeVersion="2" ma:contentTypeDescription="Create a new document." ma:contentTypeScope="" ma:versionID="d3a528f1a571bd88ede99df31e6bee79">
  <xsd:schema xmlns:xsd="http://www.w3.org/2001/XMLSchema" xmlns:xs="http://www.w3.org/2001/XMLSchema" xmlns:p="http://schemas.microsoft.com/office/2006/metadata/properties" xmlns:ns2="e57f319e-d321-449b-a617-f16f479646fb" targetNamespace="http://schemas.microsoft.com/office/2006/metadata/properties" ma:root="true" ma:fieldsID="8ef48633c36fe3ff4d95e44033e219d8" ns2:_="">
    <xsd:import namespace="e57f319e-d321-449b-a617-f16f479646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7f319e-d321-449b-a617-f16f479646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79CE481-7AE6-4DDF-BF81-E4BFCA7DF3FF}"/>
</file>

<file path=customXml/itemProps2.xml><?xml version="1.0" encoding="utf-8"?>
<ds:datastoreItem xmlns:ds="http://schemas.openxmlformats.org/officeDocument/2006/customXml" ds:itemID="{42A8E0C1-B575-4CEC-8427-95F4EDE676A2}"/>
</file>

<file path=customXml/itemProps3.xml><?xml version="1.0" encoding="utf-8"?>
<ds:datastoreItem xmlns:ds="http://schemas.openxmlformats.org/officeDocument/2006/customXml" ds:itemID="{7F6004BB-78A0-438A-A7DF-A09103529722}"/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854</Words>
  <Application>Microsoft Office PowerPoint</Application>
  <PresentationFormat>On-screen Show (4:3)</PresentationFormat>
  <Paragraphs>61</Paragraphs>
  <Slides>16</Slides>
  <Notes>1</Notes>
  <HiddenSlides>0</HiddenSlides>
  <MMClips>16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Structure and Functional Biology</vt:lpstr>
      <vt:lpstr>Domains in Tertiary structures (Last lec revision)</vt:lpstr>
      <vt:lpstr>Helix folds</vt:lpstr>
      <vt:lpstr>Helix folds</vt:lpstr>
      <vt:lpstr>Quiz/Work Sheet</vt:lpstr>
      <vt:lpstr>Assignment</vt:lpstr>
      <vt:lpstr>Alpha/Beta Structure</vt:lpstr>
      <vt:lpstr>TIM Barrel </vt:lpstr>
      <vt:lpstr>Properties of TIM Barrel</vt:lpstr>
      <vt:lpstr>Methylmalonyl-coenzyme A Mutase</vt:lpstr>
      <vt:lpstr>Coenzyme A (CoA)</vt:lpstr>
      <vt:lpstr>a/b Barrel Active Site</vt:lpstr>
      <vt:lpstr>Open a/b Sheet</vt:lpstr>
      <vt:lpstr>Active Site of Open a/b Sheet </vt:lpstr>
      <vt:lpstr>a/b–horseshoe Fold</vt:lpstr>
      <vt:lpstr>Leucine-rich Motifs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 and Functional Biology</dc:title>
  <dc:creator>FA</dc:creator>
  <cp:lastModifiedBy>FA</cp:lastModifiedBy>
  <cp:revision>9</cp:revision>
  <dcterms:created xsi:type="dcterms:W3CDTF">2020-04-09T03:26:13Z</dcterms:created>
  <dcterms:modified xsi:type="dcterms:W3CDTF">2020-04-09T20:47:54Z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0x0101006A83F5BB8602934E901C379216D58FB7</vt:lpwstr>
  </property>
</Properties>
</file>